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465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ar-EG" sz="4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محاضرة في حماية </a:t>
            </a:r>
            <a:r>
              <a:rPr lang="ar-EG" sz="4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البيئة </a:t>
            </a:r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EG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إعداد : د. عوطف حسان عبد الحميد</a:t>
            </a:r>
            <a:endParaRPr lang="en-US" sz="24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083734" y="1689101"/>
            <a:ext cx="8596668" cy="8997172"/>
          </a:xfrm>
        </p:spPr>
        <p:txBody>
          <a:bodyPr/>
          <a:lstStyle/>
          <a:p>
            <a:pPr marL="0" indent="0" algn="r">
              <a:buNone/>
            </a:pPr>
            <a:r>
              <a:rPr lang="ar-EG" dirty="0">
                <a:ea typeface="Times New Roman" panose="02020603050405020304" pitchFamily="18" charset="0"/>
                <a:cs typeface="Times New Roman" panose="02020603050405020304" pitchFamily="18" charset="0"/>
              </a:rPr>
              <a:t>إن حماية البيئة ومواردها والمحافظة عليها </a:t>
            </a:r>
            <a:r>
              <a:rPr lang="ar-E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وتنميتها </a:t>
            </a:r>
            <a:r>
              <a:rPr lang="ar-EG" dirty="0">
                <a:ea typeface="Times New Roman" panose="02020603050405020304" pitchFamily="18" charset="0"/>
                <a:cs typeface="Times New Roman" panose="02020603050405020304" pitchFamily="18" charset="0"/>
              </a:rPr>
              <a:t>واجب ديني وطني يلتزم به كل فرد مصري بموجب مسئوليته الفردية عن رعاية نفسه ومجتمعه ، كما أنها واجب اجتماعي عام يقوم به ولاة الأمور </a:t>
            </a:r>
            <a:r>
              <a:rPr lang="ar-E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والمؤسسات </a:t>
            </a:r>
            <a:r>
              <a:rPr lang="ar-EG" dirty="0">
                <a:ea typeface="Times New Roman" panose="02020603050405020304" pitchFamily="18" charset="0"/>
                <a:cs typeface="Times New Roman" panose="02020603050405020304" pitchFamily="18" charset="0"/>
              </a:rPr>
              <a:t>الاجتماعية بمقتضي المسئولية العامة الخاصة بهم </a:t>
            </a:r>
            <a:r>
              <a:rPr lang="ar-E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ويمكن تعريف حماية البيئة بأنها حماية الأحياء البرية والمائية وحماية النظم الطبيعية واستغلالها بشكل يضمن استمرارها في العمل وفق نظام طبيعي متزن </a:t>
            </a: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>
              <a:buNone/>
            </a:pPr>
            <a:endParaRPr lang="ar-EG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ar-EG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ar-EG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ar-EG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ar-EG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ar-EG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ar-EG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ar-EG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EG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ح</a:t>
            </a:r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ماية البيئة واجب ديني ووطني </a:t>
            </a:r>
            <a:r>
              <a:rPr lang="en-US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b="1" dirty="0"/>
          </a:p>
        </p:txBody>
      </p:sp>
      <p:pic>
        <p:nvPicPr>
          <p:cNvPr id="1027" name="Picture 3" descr="موضوع-تعبير-عن-المحافظة-على-البيئة-نظيفة-واجب-الدولة-والمواطني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3429000"/>
            <a:ext cx="64643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3764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3600"/>
          </a:xfrm>
        </p:spPr>
        <p:txBody>
          <a:bodyPr/>
          <a:lstStyle/>
          <a:p>
            <a:pPr algn="ctr"/>
            <a:r>
              <a:rPr lang="ar-EG" dirty="0">
                <a:solidFill>
                  <a:srgbClr val="90C226"/>
                </a:solidFill>
              </a:rPr>
              <a:t>تابع للمحميات الطبيعية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638301"/>
            <a:ext cx="8596668" cy="4403062"/>
          </a:xfrm>
        </p:spPr>
        <p:txBody>
          <a:bodyPr/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3 - محمية علبة بمحافظة البحر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الأحمر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ar-EG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b="1" dirty="0"/>
          </a:p>
        </p:txBody>
      </p:sp>
      <p:pic>
        <p:nvPicPr>
          <p:cNvPr id="3074" name="Picture 2" descr="images (2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2279650"/>
            <a:ext cx="6451600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514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300"/>
          </a:xfrm>
        </p:spPr>
        <p:txBody>
          <a:bodyPr/>
          <a:lstStyle/>
          <a:p>
            <a:pPr algn="ctr"/>
            <a:r>
              <a:rPr lang="ar-EG" dirty="0">
                <a:solidFill>
                  <a:srgbClr val="90C226"/>
                </a:solidFill>
              </a:rPr>
              <a:t>تابع للمحميات الطبيعية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701801"/>
            <a:ext cx="8596668" cy="4339562"/>
          </a:xfrm>
        </p:spPr>
        <p:txBody>
          <a:bodyPr/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4- </a:t>
            </a:r>
            <a:r>
              <a:rPr lang="ar-EG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محمية جزيرة سالوجا وغزال بمحافظة أسوان </a:t>
            </a:r>
            <a:r>
              <a:rPr lang="ar-EG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ar-EG" dirty="0" smtClean="0"/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dirty="0"/>
          </a:p>
        </p:txBody>
      </p:sp>
      <p:pic>
        <p:nvPicPr>
          <p:cNvPr id="4098" name="Picture 2" descr="download (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2525051"/>
            <a:ext cx="6819899" cy="351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419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3300"/>
          </a:xfrm>
        </p:spPr>
        <p:txBody>
          <a:bodyPr/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dirty="0">
                <a:solidFill>
                  <a:srgbClr val="90C226"/>
                </a:solidFill>
              </a:rPr>
              <a:t>تابع للمحميات الطبيعية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612900"/>
            <a:ext cx="8596668" cy="4288762"/>
          </a:xfrm>
        </p:spPr>
        <p:txBody>
          <a:bodyPr/>
          <a:lstStyle/>
          <a:p>
            <a:pPr marL="0" indent="0" algn="r">
              <a:buNone/>
            </a:pPr>
            <a:r>
              <a:rPr lang="ar-EG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5- </a:t>
            </a:r>
            <a:r>
              <a:rPr lang="ar-EG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محمية وادي </a:t>
            </a:r>
            <a:r>
              <a:rPr lang="ar-EG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العلاقي </a:t>
            </a:r>
            <a:r>
              <a:rPr lang="ar-EG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بمحافظة أسوان 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122" name="Picture 2" descr="download (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730500"/>
            <a:ext cx="7645400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157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9000"/>
          </a:xfrm>
        </p:spPr>
        <p:txBody>
          <a:bodyPr/>
          <a:lstStyle/>
          <a:p>
            <a:pPr algn="ctr"/>
            <a:r>
              <a:rPr lang="ar-EG" dirty="0">
                <a:solidFill>
                  <a:srgbClr val="90C226"/>
                </a:solidFill>
              </a:rPr>
              <a:t>تابع للمحميات الطبيعية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498601"/>
            <a:ext cx="8596668" cy="4542762"/>
          </a:xfrm>
        </p:spPr>
        <p:txBody>
          <a:bodyPr/>
          <a:lstStyle/>
          <a:p>
            <a:pPr marL="0" indent="0" algn="r">
              <a:buNone/>
            </a:pPr>
            <a:r>
              <a:rPr lang="ar-EG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6- </a:t>
            </a:r>
            <a:r>
              <a:rPr lang="ar-EG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محمية الغابة المتحجرة بالمعادي في </a:t>
            </a:r>
            <a:r>
              <a:rPr lang="ar-EG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محافظة القاهرة :</a:t>
            </a:r>
          </a:p>
          <a:p>
            <a:pPr marL="0" indent="0" algn="r">
              <a:buNone/>
            </a:pPr>
            <a:r>
              <a:rPr lang="ar-EG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/>
          </a:p>
        </p:txBody>
      </p:sp>
      <p:pic>
        <p:nvPicPr>
          <p:cNvPr id="6146" name="Picture 2" descr="download (8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2138362"/>
            <a:ext cx="7150099" cy="33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412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500"/>
          </a:xfrm>
        </p:spPr>
        <p:txBody>
          <a:bodyPr/>
          <a:lstStyle/>
          <a:p>
            <a:pPr algn="ctr"/>
            <a:r>
              <a:rPr lang="ar-EG" dirty="0" smtClean="0"/>
              <a:t>تابع للمحميات الطبيعية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435101"/>
            <a:ext cx="8596668" cy="4606262"/>
          </a:xfrm>
        </p:spPr>
        <p:txBody>
          <a:bodyPr>
            <a:normAutofit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7- </a:t>
            </a:r>
            <a:r>
              <a:rPr lang="ar-EG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محمية وادي الريان بمحافظة </a:t>
            </a:r>
            <a:r>
              <a:rPr lang="ar-EG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الفيوم  :</a:t>
            </a: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sz="2000" b="1" dirty="0"/>
          </a:p>
        </p:txBody>
      </p:sp>
      <p:pic>
        <p:nvPicPr>
          <p:cNvPr id="7170" name="Picture 2" descr="images (2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2279650"/>
            <a:ext cx="70739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780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9800"/>
          </a:xfrm>
        </p:spPr>
        <p:txBody>
          <a:bodyPr/>
          <a:lstStyle/>
          <a:p>
            <a:pPr algn="ctr"/>
            <a:r>
              <a:rPr lang="ar-EG" dirty="0" smtClean="0"/>
              <a:t>تابع للمحميات الطبيعية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549401"/>
            <a:ext cx="8596668" cy="4491962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8- محمية بحيرة قارون بمحافظة الفيوم 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b="1" dirty="0"/>
          </a:p>
        </p:txBody>
      </p:sp>
      <p:pic>
        <p:nvPicPr>
          <p:cNvPr id="8194" name="Picture 2" descr="download (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2665081"/>
            <a:ext cx="6591299" cy="337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71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1700"/>
          </a:xfrm>
        </p:spPr>
        <p:txBody>
          <a:bodyPr/>
          <a:lstStyle/>
          <a:p>
            <a:pPr algn="ctr"/>
            <a:r>
              <a:rPr lang="ar-EG" dirty="0" smtClean="0"/>
              <a:t>تابع للمحميات الطبيعية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511301"/>
            <a:ext cx="8596668" cy="4530062"/>
          </a:xfrm>
        </p:spPr>
        <p:txBody>
          <a:bodyPr/>
          <a:lstStyle/>
          <a:p>
            <a:pPr marL="0" algn="r" rtl="1">
              <a:spcBef>
                <a:spcPts val="0"/>
              </a:spcBef>
            </a:pP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ar-EG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ar-EG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محمية البرلس بمحافظة كفر الشيخ </a:t>
            </a: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algn="r" rtl="1">
              <a:spcBef>
                <a:spcPts val="0"/>
              </a:spcBef>
            </a:pPr>
            <a:endParaRPr lang="en-US" dirty="0"/>
          </a:p>
        </p:txBody>
      </p:sp>
      <p:pic>
        <p:nvPicPr>
          <p:cNvPr id="9218" name="Picture 2" descr="download (1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0" y="2290763"/>
            <a:ext cx="7594600" cy="375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582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8200"/>
          </a:xfrm>
        </p:spPr>
        <p:txBody>
          <a:bodyPr/>
          <a:lstStyle/>
          <a:p>
            <a:pPr algn="ctr"/>
            <a:r>
              <a:rPr lang="ar-EG" dirty="0" smtClean="0"/>
              <a:t>تابع للمحميات الطبيعية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447801"/>
            <a:ext cx="8596668" cy="4593562"/>
          </a:xfrm>
        </p:spPr>
        <p:txBody>
          <a:bodyPr/>
          <a:lstStyle/>
          <a:p>
            <a:pPr marL="0" algn="r" rtl="1">
              <a:spcBef>
                <a:spcPts val="0"/>
              </a:spcBef>
            </a:pP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spcBef>
                <a:spcPts val="0"/>
              </a:spcBef>
            </a:pPr>
            <a:r>
              <a:rPr lang="ar-EG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 – محمية أبو جالوم بشرم </a:t>
            </a:r>
            <a:r>
              <a:rPr lang="ar-EG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الشيخ </a:t>
            </a:r>
            <a:r>
              <a:rPr lang="ar-EG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في جنوب سيناء </a:t>
            </a:r>
            <a:r>
              <a:rPr lang="ar-EG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r"/>
            <a:endParaRPr lang="en-US" dirty="0"/>
          </a:p>
        </p:txBody>
      </p:sp>
      <p:pic>
        <p:nvPicPr>
          <p:cNvPr id="10242" name="Picture 2" descr="images (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1" y="2501900"/>
            <a:ext cx="6972300" cy="353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80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439"/>
          </a:xfrm>
          <a:solidFill>
            <a:srgbClr val="FFFF00"/>
          </a:solidFill>
        </p:spPr>
        <p:txBody>
          <a:bodyPr/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EG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حماية البيئة من التصحر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728789"/>
            <a:ext cx="8596668" cy="3880773"/>
          </a:xfrm>
        </p:spPr>
        <p:txBody>
          <a:bodyPr>
            <a:normAutofit fontScale="25000" lnSpcReduction="20000"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يعتبر منع تدهور التربة وتصحرها أكثر فاعلية واقتصادا من تجديد الأرض المتدهورة </a:t>
            </a:r>
            <a:r>
              <a:rPr lang="ar-EG" sz="5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ar-EG" sz="5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وهناك عدة إجراءات يمكن بها منع تدهور التربة والتصحر </a:t>
            </a:r>
            <a:r>
              <a:rPr lang="ar-EG" sz="5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وأهمها </a:t>
            </a:r>
            <a:r>
              <a:rPr lang="ar-EG" sz="5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55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 المسح البيئي ، وذلك بهدف تحديد النظم البيئية التي تدهورت أراضيها والأسباب التي أدت إلي </a:t>
            </a:r>
            <a:endParaRPr lang="ar-EG" sz="55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هذا </a:t>
            </a: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التدهور .</a:t>
            </a:r>
            <a:endParaRPr lang="en-US" sz="5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 تثبيت الكثبان الرملية وذلك لما للرمال من تهديد دائم ومستمر وخاصة </a:t>
            </a: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للأراضي </a:t>
            </a: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الزراعية . ويتم </a:t>
            </a:r>
            <a:endParaRPr lang="ar-EG" sz="55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تثبيت </a:t>
            </a: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الرمال </a:t>
            </a: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عادة </a:t>
            </a: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، علي مرحلتين :</a:t>
            </a:r>
            <a:endParaRPr lang="en-US" sz="55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55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ar-EG" sz="55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55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الأولي </a:t>
            </a:r>
            <a:r>
              <a:rPr lang="ar-EG" sz="55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وهي التثبيت المؤقت وذلك بمنع وصول الرياح إلي حبيبات الرمل عن طريق إقامة الحواجز المختلفة أو </a:t>
            </a:r>
            <a:endParaRPr lang="ar-EG" sz="5500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55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إقامة </a:t>
            </a:r>
            <a:r>
              <a:rPr lang="ar-EG" sz="55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مصدات الرياح الصغيرة </a:t>
            </a:r>
            <a:r>
              <a:rPr lang="ar-EG" sz="55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أو الكبيرة </a:t>
            </a:r>
            <a:r>
              <a:rPr lang="ar-EG" sz="55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، أو تغطية الرمال بمواد بترولية أو نباتية </a:t>
            </a:r>
            <a:r>
              <a:rPr lang="ar-EG" sz="55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أو كيميائية </a:t>
            </a:r>
            <a:r>
              <a:rPr lang="ar-EG" sz="55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أو غيرها .	</a:t>
            </a:r>
            <a:endParaRPr lang="en-US" sz="55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55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55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ar-EG" sz="55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الثانية </a:t>
            </a:r>
            <a:r>
              <a:rPr lang="ar-EG" sz="55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التثبيت والتشجير الدائم ويتم ذلك بزراعة النباتات التي تقوم بتثبيت حبيبات الرمل ومنع انتقالها .</a:t>
            </a:r>
            <a:endParaRPr lang="en-US" sz="55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3- وقف قطع الأشجار والشجيرات ، وزراعة الأشجار والنباتات المناسبة بالقرب من مناطق الاستقرار </a:t>
            </a:r>
            <a:endParaRPr lang="ar-EG" sz="55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وحول </a:t>
            </a: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الآبار.</a:t>
            </a:r>
            <a:endParaRPr lang="en-US" sz="5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4- إتباع الدورات الزراعية والزراعة المختلطة التي يدخل ضمنها المحاصيل البقولية التي تغني التربة </a:t>
            </a:r>
            <a:endParaRPr lang="ar-EG" sz="55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بالنتروجين </a:t>
            </a: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، </a:t>
            </a: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وتحسين </a:t>
            </a: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الطرق الزراعية </a:t>
            </a: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باستخدام </a:t>
            </a: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البذور الجيدة والآلات المناسبة لظروف التربة </a:t>
            </a:r>
            <a:endParaRPr lang="ar-EG" sz="55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الزراعية </a:t>
            </a: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5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5- ضبط الزراعة المروية وإعادة النظر في أساليب الري والصرف الحالية بما يحقق استعمالا أمثل </a:t>
            </a:r>
            <a:endParaRPr lang="ar-EG" sz="55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للمياه </a:t>
            </a: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، مثل الري </a:t>
            </a: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بالتنقيط </a:t>
            </a: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والري بالرش وغيرها </a:t>
            </a: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،وتقنين </a:t>
            </a: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حجم المياه المستعملة في مناطق الري </a:t>
            </a:r>
            <a:endParaRPr lang="ar-EG" sz="55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حسب </a:t>
            </a: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نوعية التربة بحيث </a:t>
            </a: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تتناسب </a:t>
            </a: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كمية المياه المستعملة مع الحاجة الفعلية للمحاصيل ، </a:t>
            </a: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وذلك 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حتي </a:t>
            </a: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لا يؤدي الإسراف في </a:t>
            </a:r>
            <a:r>
              <a:rPr lang="ar-EG" sz="5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استعمال المياه </a:t>
            </a: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إلي تملح التربة وتدهورها. </a:t>
            </a:r>
            <a:endParaRPr lang="en-US" sz="5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6- حماية التربة من الانجراف وذلك عن طريق :</a:t>
            </a:r>
            <a:endParaRPr lang="en-US" sz="55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55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أ ) تجنب حرق النباتات والأشجار لأنها تؤدي إلي جفاف التربة .</a:t>
            </a:r>
            <a:endParaRPr lang="en-US" sz="55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55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ب ) تنظيم الرعي وتجنب الرعي الجائر والحفاظ علي </a:t>
            </a:r>
            <a:r>
              <a:rPr lang="ar-EG" sz="55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المراعي </a:t>
            </a:r>
            <a:r>
              <a:rPr lang="ar-EG" sz="55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الطبيعية وتطويرها .</a:t>
            </a:r>
            <a:endParaRPr lang="en-US" sz="55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55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ج ) إحاطة الحقول الأراضي الزراعية المعرضة للانجراف </a:t>
            </a:r>
            <a:r>
              <a:rPr lang="ar-EG" sz="55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بالمصدات من </a:t>
            </a:r>
            <a:r>
              <a:rPr lang="ar-EG" sz="55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الأشجار والشجيرات .</a:t>
            </a:r>
            <a:endParaRPr lang="en-US" sz="55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5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7- نشر الوعي البيئي بين المواطنين خاصة المزارعين والرعاة .</a:t>
            </a:r>
            <a:endParaRPr lang="en-US" sz="5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5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5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35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EG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EG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دور الحكومة المصرية في حماية البيئة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460501"/>
            <a:ext cx="8596668" cy="4580862"/>
          </a:xfrm>
        </p:spPr>
        <p:txBody>
          <a:bodyPr>
            <a:normAutofit fontScale="62500" lnSpcReduction="20000"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اهتمت مصر بحماية البيئة اهتماما كبيراً حيث تم إنشاء جهاز شئون البيئة ، وكانت مهمة الجهاز الرئيسية رسم السياسات البيئية وتطبيقها ، وفي عام 1994م تم إنشاء صندوق حماية البيئة لتشجيع الاستثمارات والمشروعات في المجالات البيئية ، وفي عام 1997م تم إنشاء وزارة للبيئة تقوم بمراقبة مصادر التلوث ومكافحته ، ويعاون الوزارة في ذلك بعض الأجهزة المختصة والجمعيات الأهلية العاملة في مجال البيئة .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ar-EG" sz="2900" dirty="0">
                <a:ea typeface="Times New Roman" panose="02020603050405020304" pitchFamily="18" charset="0"/>
                <a:cs typeface="Times New Roman" panose="02020603050405020304" pitchFamily="18" charset="0"/>
              </a:rPr>
              <a:t> وفي إطار الاهتمام بالمحافظة علي البيئة  أصدرت وزارة الدولة لشئون البيئة عدد من القوانين والتشريعات الهامة المعنية بالبيئة المصرية ، من أهمها القانون رقم ( 48 ) لسنة 1982 م المعروف بقانون حماية النيل والقانون رقم ( 4 ) لسنة 1994م ويعد أهم قانون شامل للبيئة في مصر ، كما وضعت وزارة الدولة لشئون البيئة عدة برامج لحماية البيئة </a:t>
            </a:r>
            <a:r>
              <a:rPr lang="ar-EG" sz="29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ولحماية البيئة من تجريف التربة فقد أصدرت الحكومة قوانين صارمة بمنع صناعة الطوب الأحمر </a:t>
            </a:r>
            <a:endParaRPr lang="ar-EG" sz="2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وعمل </a:t>
            </a:r>
            <a:r>
              <a:rPr lang="ar-EG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الطوب من الطفلة والأسمنت .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ولمواجهة </a:t>
            </a:r>
            <a:r>
              <a:rPr lang="ar-EG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الزحف العمراني علي الأراضي الزراعية ، قامت الحكومة بما يلي :  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1- </a:t>
            </a:r>
            <a:r>
              <a:rPr lang="ar-EG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أنشأت عدد من المدن الجديدة في الأراضي الصحراوية غير المزروعة. 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2- </a:t>
            </a:r>
            <a:r>
              <a:rPr lang="ar-EG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أقامت المشروعات الصناعية في المدن الجديدة .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3- </a:t>
            </a:r>
            <a:r>
              <a:rPr lang="ar-EG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أصدرت التشريعات التي تمنع البناء علي الأراضي الزراعية </a:t>
            </a:r>
            <a:r>
              <a:rPr lang="ar-EG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بالإضافة </a:t>
            </a:r>
            <a:r>
              <a:rPr lang="ar-EG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إلي ما سبق قامت الحكومة بجهود عديدة في مجال تنظيم الأسرة ومجالات التنمية </a:t>
            </a:r>
            <a:endParaRPr lang="ar-EG" sz="2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الاقتصادية </a:t>
            </a:r>
            <a:r>
              <a:rPr lang="ar-EG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والاجتماعية والبشرية لمواجهة المشكلة السكانية .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وللحكومة الحق في اتخاذ الإجراءات المتعلقة بمنع الضرر بالبيئة أو تقليله قبل حدوثه ، ولها أيضاً </a:t>
            </a:r>
            <a:endParaRPr lang="ar-EG" sz="2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الحق </a:t>
            </a:r>
            <a:r>
              <a:rPr lang="ar-EG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في اتخاذ الإجراءات المتعلقة بإزالة الضرر الحادث في البيئة ومعالجة آثاره .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1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9651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1- حماية </a:t>
            </a:r>
            <a:r>
              <a:rPr lang="ar-EG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البيئة من المشكلة السكانية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536701"/>
            <a:ext cx="8596668" cy="4504662"/>
          </a:xfrm>
        </p:spPr>
        <p:txBody>
          <a:bodyPr>
            <a:normAutofit fontScale="62500" lnSpcReduction="20000"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مما لاشك فيه أن المشكلة السكانية في مصر من أكبر المشكلات البيئية بها ولها انعكاس مباشر علي معظم المشكلات </a:t>
            </a:r>
            <a:endParaRPr lang="ar-EG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البيئية الأخرى ،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لذلك يجب مواجهة المشكلة السكانية وحماية البيئة المصرية من أضرارها بكافة الأساليب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ar-EG" sz="2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ومن أساليب مواجهة المشكلة السكانية في مصر ما يلي :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 زيادة الإنتاج والبحث عن موارد جديدة ، والاهتمام بتوفير فرص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العمل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للقضاء علي الفقر، وإنشاء مشروعات صغيرة خاصة </a:t>
            </a:r>
            <a:endParaRPr lang="ar-EG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في المناطق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ذات الزيادة السكانية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 الحد من زيادة السكان بإصدار التشريعات والقوانين ، مثل رفع سن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الزواج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 قانون الطفل الذي يحرم عمالة الأطفال 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3- وضع برامج إعلامية متكاملة تستهدف إقناع الأسرة المصرية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بإنجاب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طفلين فقط ، والربط بين المشكلة السكانية </a:t>
            </a:r>
            <a:endParaRPr lang="ar-EG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والمشاكل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الأخرى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المتصلة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بها مثل : الأمية والمساهمة الاقتصادية للمرأة وعمالة الطفل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والتسرب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من التعليم ، وتنمية 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الثقافة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السكانية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والتوعية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بمشكلات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البيئة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4- إدخال المفاهيم السكانية والثقافة الإنجابية ضمن المناهج الدراسية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5- الاهتمام بالخصائص السكانية والعمل علي تحسينها وتبني برامج فعالة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للتنمية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البشرية في محو الأمية والتعليم </a:t>
            </a:r>
            <a:endParaRPr lang="ar-EG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والصحة .</a:t>
            </a: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8-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تحقيق توزيع جغرافي أفضل للسكان وذلك من خلال 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أ ) خفض الكثافة السكانية في الوادي والدلتا عن طريق إنشاء المجتمعات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الجديدة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وتشجيع المواطنين علي الإقامة </a:t>
            </a:r>
            <a:endParaRPr lang="ar-EG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والعمل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بها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ب ) تشجيع الشباب علي غزو الصحراء وتعميرها وزراعتها .   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ج ) الارتقاء بمستوي الحياة في الريف المصري للحد من الهجرة إلي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المدن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9- تعميق التعاون والتنسيق بين وزارة الصحة والسكان والوزارات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الأخرى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في إعداد الخطط والسياسات السكانية والتنموية </a:t>
            </a:r>
            <a:endParaRPr lang="ar-EG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،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والقيام بدور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حاسم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في التنفيذ والمتابعة بغرض ترشيد الجهود المجتمعية (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حكومية </a:t>
            </a:r>
            <a:r>
              <a:rPr lang="ar-EG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وغير </a:t>
            </a:r>
            <a:r>
              <a:rPr lang="ar-EG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حكومية ) في كل ما يتعلق بالمشكلة </a:t>
            </a:r>
            <a:endParaRPr lang="ar-EG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         السكانية </a:t>
            </a:r>
            <a:r>
              <a:rPr lang="ar-EG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ar-E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994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389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6- دور الأسرة في حماية البيئة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447801"/>
            <a:ext cx="8596668" cy="4593562"/>
          </a:xfrm>
        </p:spPr>
        <p:txBody>
          <a:bodyPr/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من المعروف أن الأسرة تمثل الجماعة الإنسانية الأولي التي يتعامل معها الطفل ، والتي يعيش معها السنوات التشكيلية الأولي من عمره ، هذه السنوات التي لها أكبر الأثر في تشكيل شخصية الطفل </a:t>
            </a: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    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والأسرة هي البيئة الاجتماعية الأولي التي يبدأ فيها الطفل بتكوين ذاته والتعرف علي نفسه ، وفي هذه البيئة الاجتماعية </a:t>
            </a: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يتلقى </a:t>
            </a: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الطفل أول إحساس بما يجب القيام به.  </a:t>
            </a:r>
            <a:endParaRPr lang="ar-E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وتعد الأسرة </a:t>
            </a: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أهم مؤسسات المجتمع في تهيئة الأفراد للحفاظ علي البيئة وحمايتها من كل ضرر ، وتكوين الاستعداد لديهم للنهوض بها ، واكتساب قيم النظافة وترشيد الاستهلاك والتعاون وغيرها مما ينعكس إيجابياً علي البيئة </a:t>
            </a: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ar-EG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ولعل خير ما يوضح دور الأسرة في حماية البيئة هو دورها في التصدي لمشكلات البيئة الرئيسية الثلاث : الانفجار السكاني والتلوث واستنزاف موارد البيئة الطبيعية </a:t>
            </a:r>
            <a:r>
              <a:rPr lang="ar-EG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ar-E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760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525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دور رياض الأطفال في حماية البيئة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409701"/>
            <a:ext cx="8596668" cy="4631662"/>
          </a:xfrm>
        </p:spPr>
        <p:txBody>
          <a:bodyPr/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تسعي رياض الأطفال كمؤسسة تربوية وسطي بين الأسرة والمدرسة ، إلي تحقيق النمو الشامل المتكامل للطفل وإعداده للمدرسة الابتدائية ، ومساعدة الأسرة في تربية الطفل تربية سليمة في هذه المرحلة القاعدية من حياة الإنسان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وتسعي رياض الأطفال في مجال حماية البيئة ، إلي استكمال الجهود والتوجيهات التي بدأتها الأسرة في مجال استكشاف البيئة ومعرفة مكوناتها وما تعرضت له من مشكلات وكيفية المحافظة عليها ، كما تقوم رياض الأطفال بإكساب الأطفال مفاهيم ومهارات واتجاهات وقيم بيئية مناسبة تساعدهم علي التكيف مع البيئة والتعامل السليم مع مكوناتها ، وذلك من خلال البرامج التعليمية اليومية التي تقدمها لهم .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7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3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EG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8-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دور المدرسة في حماية البيئة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498601"/>
            <a:ext cx="8596668" cy="4542762"/>
          </a:xfrm>
        </p:spPr>
        <p:txBody>
          <a:bodyPr/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وبالرغم من أن المدرسة تمثل المؤسسة الاجتماعية الرئيسية المختصة بشؤون التربية والتعليم ، إلا أنها ليست الوحيدة ، إذ بالإضافة إلي الأسرة ، هناك مؤسسات أخري ، كالجمعيات العلمية والهيئات المهنية والدينية والأدبية والرياضية ووسائل الإعلام وغيرها من الهيئات التي تشارك المدرسة مهمتها التربوية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وتقوم المدرسة باستكمال ما بدأته المؤسسات الاجتماعية الأخرى ، وفي مقدمتها الأسرة ، من أعمال وتوجيهات تربوية ، وأيضاً تصحيح الأخطاء التربوية التي قد ترتكبها المؤسسات الاجتماعية الأخرى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كما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تسهم المدرسة في تربية التلاميذ تربية بيئية وذلك بإكسابهم المعلومات والمهارات والاتجاهات والميول والقيم البيئية التي تساعدهم علي التكيف مع البيئة وحماية مواردها وتنميتها 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05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3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EG" sz="2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9-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دور الجامعة في حماية البيئة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511301"/>
            <a:ext cx="8596668" cy="4530062"/>
          </a:xfrm>
        </p:spPr>
        <p:txBody>
          <a:bodyPr>
            <a:normAutofit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وتلعب الجامعات دوراً هاماً في تنمية المجتمعات البشرية وتطورها ، فهي التي تصنع حاضرها وتخطط معالم مستقبلها ، باعتبارها تشكل القاعدة الفكرية والفنية للمجتمعات البشرية 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أما دور الجامعات في التنمية فيتم من خلال القيام بأدوار متعددة ومتشعبة ، والقيام بوظائف رئيسية ثلاث أتفق خبراء التعليم العالي علي إسنادها للجامعات الحديثة ، وهي : التعليم ، والبحث العلمي ، وخدمة المجتمع 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ar-EG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ومن </a:t>
            </a:r>
            <a:r>
              <a:rPr lang="ar-EG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خلال هذه الوظائف الثلاث يمكن أن تسهم الجامعة في حماية البيئة ومنع الأخطار عنها ، والتصدي لما أصاب البيئة من أخطار ، ومعالجة ما تعرضت له من أذي </a:t>
            </a:r>
            <a:r>
              <a:rPr lang="ar-EG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88499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أسئلة للتقويم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409700"/>
            <a:ext cx="8596668" cy="4631663"/>
          </a:xfrm>
        </p:spPr>
        <p:txBody>
          <a:bodyPr>
            <a:normAutofit fontScale="25000" lnSpcReduction="20000"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1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en-US" sz="6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ar-EG" sz="6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أذكر </a:t>
            </a: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مفهوم كل من :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أ ) حماية البيئة </a:t>
            </a:r>
            <a:r>
              <a:rPr lang="ar-EG" sz="6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6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ب </a:t>
            </a: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المحمية الطبيعية .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ج ) الرعي الجائر .</a:t>
            </a: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6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د </a:t>
            </a: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انجراف التربة .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 أذكر أسماء بعض المحميات الطبيعية وأماكن وجودها في مصر .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3- وضح أهمية كل من :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أ ) حماية البيئة من التلوث بجميع أشكاله . 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ب ) حماية المحميات الطبيعية وتطويرها .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ج ) حماية المراعي الطبيعية والغابات .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د ) ترشيد استغلال الموارد الطبيعية .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4- علل :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أ ) ضرورة الاهتمام بالمناطق المزروعة وزراعة الأشجار في المدن .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ب ) إنشاء المصانع ومحطات القوي الكهربية والمطارات في مناطق </a:t>
            </a:r>
            <a:r>
              <a:rPr lang="ar-EG" sz="6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بعيدة </a:t>
            </a: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عن التجمعات السكانية </a:t>
            </a:r>
            <a:r>
              <a:rPr lang="ar-EG" sz="6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ت ) إعادة استخدام المخلفات الصلبة أو تدويرها أفضل من حرقها أو </a:t>
            </a:r>
            <a:r>
              <a:rPr lang="ar-EG" sz="6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دفنها </a:t>
            </a: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في التربة .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ج ) بناء المدارس والمستشفيات في أماكن بعيدة عن الطرق السريعة </a:t>
            </a:r>
            <a:r>
              <a:rPr lang="ar-EG" sz="6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المزدحمة </a:t>
            </a: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بوسائل النقل .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ح ) وقف الرعي الجائر والصيد الجائر.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خ )  استخدام الأسمدة الزراعية العضوية أفضل من الأسمدة الكيميائية .                    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د ) استخدام الري بالرش أو التنقيط أفضل من الري بالغمر .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ذ ) استخدام المقاومة البيولوجية أفضل من استخدام المبيدات الحشرية . 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r" rtl="1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EG" sz="6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5 - وضح </a:t>
            </a: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دور كل من :   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أ ) الحكومة المصرية في حماية البيئة .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ب ) الأسرة والمدرسة والجامعة في حماية البيئة . 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en-US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50000"/>
              </a:lnSpc>
              <a:spcBef>
                <a:spcPts val="0"/>
              </a:spcBef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7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2- حماية </a:t>
            </a:r>
            <a:r>
              <a:rPr lang="ar-EG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البيئة من التلوث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549401"/>
            <a:ext cx="8596668" cy="4491962"/>
          </a:xfrm>
        </p:spPr>
        <p:txBody>
          <a:bodyPr>
            <a:normAutofit fontScale="77500" lnSpcReduction="20000"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تعتبر مشكلة تلوث البيئة من أهم المشكلات البيئية التي لها تأثير كبير علي الكائنات الحية والموارد الطبيعية في البيئة ، لذلك يجب اتخاذ جميع الإجراءات والطرق اللازمة حماية البيئة من التلوث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ar-EG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ar-EG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أولاً : حماية الهواء من التلوث </a:t>
            </a:r>
            <a:endParaRPr lang="en-US" b="1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يعتبر الهواء من أهم ضروريات الحياة لجميع الكائنات الحية ، وإن المحافظة عليه نقياً تعتبر جزءاً من المحافظة علي الحياة نفسها .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حتي لا يكون الهواء سبباً في حدوث كوارث بيئية والقضاء علي الكائنات الحية  فلابد من اتخاذ الإجراءات اللازمة لحمايته من التلوث ، </a:t>
            </a:r>
            <a:r>
              <a:rPr lang="ar-EG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ومن هذه الإجراءات ما يلي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 العمل علي خفض معدلات المواليد والنمو السكاني في مصر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2-عدم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السماح ببناء منشئات صناعية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تعدينية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أو غيرها في المدن أو بالقرب منها، خاصة الصناعات </a:t>
            </a:r>
            <a:endParaRPr lang="ar-EG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شديدة 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التلوث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كصناعة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الأسمنت ومحطات الطاقة الكهربائية والحرارية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وغيرها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، ويجب إنشاؤها </a:t>
            </a:r>
            <a:endParaRPr lang="ar-EG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في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مناطق بعيدة عن المدن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أو التجمعات </a:t>
            </a:r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السكانية </a:t>
            </a:r>
            <a:r>
              <a:rPr lang="ar-EG" sz="2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والمناطق الزراعية . </a:t>
            </a:r>
            <a:endParaRPr lang="en-US" sz="2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3- ضرورة العناية والمراقبة الدائمة لآلات الاحتراق في المعامل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ومحطات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الطاقة الكهربائية والحرارية </a:t>
            </a:r>
            <a:endParaRPr lang="ar-EG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وذلك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بهدف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خفض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كمية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الملوثات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التي تطلقها في الجو  وكذلك مراقبة وسائل النقل العامة </a:t>
            </a:r>
            <a:endParaRPr lang="ar-EG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ar-EG" sz="21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والخاصة </a:t>
            </a:r>
            <a:r>
              <a:rPr lang="ar-EG" sz="2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وإيقاف أي منها لا تعمل بشكل </a:t>
            </a:r>
            <a:r>
              <a:rPr lang="ar-EG" sz="21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نظامي .</a:t>
            </a:r>
            <a:endParaRPr lang="en-US" sz="2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7- تنمية الوعي بأضرار التدخين علي صحة الإنسان وتكوين اتجاهات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سلبية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نحوه ، وذلك عن طريق </a:t>
            </a:r>
            <a:endParaRPr lang="ar-EG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التعليم ووسائل الإعلام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8- الاهتمام بزراعة الأشجار والمسطحات الخضراء ؛ فهي تلعب دوراً </a:t>
            </a:r>
            <a:r>
              <a:rPr lang="ar-EG" sz="21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هاماً </a:t>
            </a:r>
            <a:r>
              <a:rPr lang="ar-EG" sz="2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في تنقية الهواء من الملوثات . </a:t>
            </a:r>
            <a:endParaRPr lang="ar-EG" sz="21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ووضع حد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ن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هائي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لقطع الأشجار وتخريب أشكال الغطاء النباتي </a:t>
            </a:r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الطبيعي </a:t>
            </a:r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ctr" rtl="1">
              <a:lnSpc>
                <a:spcPct val="115000"/>
              </a:lnSpc>
              <a:spcBef>
                <a:spcPts val="0"/>
              </a:spcBef>
            </a:pP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7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6772"/>
          </a:xfrm>
        </p:spPr>
        <p:txBody>
          <a:bodyPr>
            <a:normAutofit fontScale="90000"/>
          </a:bodyPr>
          <a:lstStyle/>
          <a:p>
            <a:pPr algn="ctr"/>
            <a:r>
              <a:rPr lang="ar-EG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ثانياً : حماية الماء من التلوث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460501"/>
            <a:ext cx="8596668" cy="4580862"/>
          </a:xfrm>
        </p:spPr>
        <p:txBody>
          <a:bodyPr>
            <a:normAutofit lnSpcReduction="10000"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جعل </a:t>
            </a:r>
            <a:r>
              <a:rPr lang="ar-EG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الله الماء أصل الحياة ومنشأها إذ يقول الله تعالي : " وجعلنا من الماء كل </a:t>
            </a:r>
            <a:r>
              <a:rPr lang="ar-EG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شيء </a:t>
            </a:r>
            <a:r>
              <a:rPr lang="ar-EG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حي " ، </a:t>
            </a:r>
            <a:r>
              <a:rPr lang="ar-EG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وحتي </a:t>
            </a:r>
            <a:r>
              <a:rPr lang="ar-EG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لا تكون المياه سبباً في الإصابة بالأمراض المختلفة والقضاء علي الكائنات الحية فلابد من اتخاذ جميع الإجراءات الضرورية لحماية المياه من التلوث ، </a:t>
            </a:r>
            <a:r>
              <a:rPr lang="ar-EG" sz="16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ومن هذه الإجراءات ما يلي </a:t>
            </a:r>
            <a:r>
              <a:rPr lang="ar-EG" sz="16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b="1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ar-EG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1- بناء المنشئات اللازمة لمعالجة المياه الصناعية الملوثة ومياه المخلفات </a:t>
            </a:r>
            <a:r>
              <a:rPr lang="ar-EG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البشرية ، وذلك قبل صرفها في المسطحات المائية ، بحيث تصبح خالية من أية </a:t>
            </a:r>
            <a:r>
              <a:rPr lang="ar-EG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رواسب </a:t>
            </a:r>
            <a:r>
              <a:rPr lang="ar-EG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ضارة أو مواد طافية </a:t>
            </a:r>
            <a:r>
              <a:rPr lang="ar-EG" sz="1600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ذى</a:t>
            </a:r>
            <a:r>
              <a:rPr lang="ar-EG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رائحه </a:t>
            </a:r>
            <a:r>
              <a:rPr lang="ar-EG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أو لون أو أية مواد سامة تضر بالإنسان أو الحيوان أو الأحياء المائية </a:t>
            </a:r>
            <a:r>
              <a:rPr lang="ar-EG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 algn="r">
              <a:buNone/>
            </a:pPr>
            <a:r>
              <a:rPr lang="ar-EG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ar-EG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EG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حماية المسطحات المائية المغلقة كالبحيرات وغيرها من تراكم الطين والمواد العضوية المختلفة التي تقلل من عمقها وتسبب تلوثها مما يحدث خللاً في توازنها البيئي </a:t>
            </a:r>
            <a:r>
              <a:rPr lang="ar-EG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3- إحاطة المناطق التي تستخرج منها المياه الجوفية المستعملة لإمداد التجمعات السكانية ، بحرم يتناسب مع ضخامة الاستهلاك ، ويمنع في حدود هذا الحرم الزراعة أو البناء أو شق الطرق العامة ، كما يشجر بالأشجار المناسبة .</a:t>
            </a:r>
            <a:endParaRPr lang="en-US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ar-EG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ar-EG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الاهتمام الخاص بالأحوال البيئية في مياه نهر النيل وشبكات الري والصرف والبحيرات والمياه البحرية ، ورصد تلويثها ، ووضع الإجراءات لحمايتها من التلوث الكيميائي وخاصة المبيدات الكيميائية صعبة التفكك والمركبات المعدنية السامة التي يمكن أن تتراكم في أنسجة الكائنات الحية </a:t>
            </a:r>
            <a:r>
              <a:rPr lang="ar-EG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EG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ar-EG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5- </a:t>
            </a:r>
            <a:r>
              <a:rPr lang="ar-EG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تطوير التشريعات واللوائح المنظمة لاستغلال المياه ووضع المواصفات الخاصة بالمحافظة علي المياه ، وإحكام الرقابة علي تطبيق تلك اللوائح بدقة وحزم </a:t>
            </a:r>
            <a:r>
              <a:rPr lang="ar-EG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endParaRPr lang="en-US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>
              <a:buNone/>
            </a:pPr>
            <a:endParaRPr lang="ar-EG" sz="1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05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ثالثاً </a:t>
            </a:r>
            <a:r>
              <a:rPr lang="ar-EG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: حماية البيئة من التلوث بالنفايات </a:t>
            </a:r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والمخلفات الصلبة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b="1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تتنوع المخلفات الصلبة التي تلوث البيئة بتنوع مكوناتها ومصادرها </a:t>
            </a:r>
            <a:r>
              <a:rPr lang="ar-EG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وينتج </a:t>
            </a:r>
            <a:r>
              <a:rPr lang="ar-EG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من المخلفات الصلبة أضرار صحية علي الصحة العامة والبيئة </a:t>
            </a:r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ar-EG" sz="17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وهناك عدة طرق يمكن بها حماية البيئة من المخلفات الصلبة وأضرارها ، وأهم هذه الطرق ما يلي </a:t>
            </a:r>
            <a:r>
              <a:rPr lang="ar-EG" sz="1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7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 خفض كمية المخلفات التي يجب التخلص منها بإعادة استعمالها ، مثل </a:t>
            </a:r>
            <a:r>
              <a:rPr lang="ar-EG" sz="1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ar-EG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إعادة </a:t>
            </a:r>
            <a:endParaRPr lang="ar-EG" sz="17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1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استعمال زجاجات </a:t>
            </a:r>
            <a:r>
              <a:rPr lang="ar-EG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المشروبات وذلك بإعادة تعبئتها .             </a:t>
            </a:r>
            <a:endParaRPr lang="en-US" sz="17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2- إعادة تدوير المخلفات الصلبة : تتميز عملية تدوير المخلفات بأنها تقلل من </a:t>
            </a:r>
            <a:endParaRPr lang="ar-EG" sz="17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1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الحاجة </a:t>
            </a:r>
            <a:r>
              <a:rPr lang="ar-EG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إلي دفن أو </a:t>
            </a:r>
            <a:r>
              <a:rPr lang="ar-EG" sz="1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حرق </a:t>
            </a:r>
            <a:r>
              <a:rPr lang="ar-EG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المخلفات ، وتخفض من الأضرار البيئية </a:t>
            </a:r>
            <a:r>
              <a:rPr lang="ar-EG" sz="1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التي </a:t>
            </a:r>
            <a:r>
              <a:rPr lang="ar-EG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تنتج من </a:t>
            </a:r>
            <a:endParaRPr lang="ar-EG" sz="17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1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استخراج </a:t>
            </a:r>
            <a:r>
              <a:rPr lang="ar-EG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ومعالجة المواد الأولية </a:t>
            </a:r>
            <a:r>
              <a:rPr lang="ar-EG" sz="1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للمخلفات </a:t>
            </a:r>
            <a:r>
              <a:rPr lang="ar-EG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ar-EG" sz="1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وأهم </a:t>
            </a:r>
            <a:r>
              <a:rPr lang="ar-EG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المخلفات التي يعاد تدويرها </a:t>
            </a:r>
            <a:endParaRPr lang="ar-EG" sz="17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1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حالياً </a:t>
            </a:r>
            <a:r>
              <a:rPr lang="ar-EG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هي الورق والألمنيوم والزجاج </a:t>
            </a:r>
            <a:r>
              <a:rPr lang="ar-EG" sz="1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والبلاستيك والنحاس </a:t>
            </a:r>
            <a:r>
              <a:rPr lang="ar-EG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والحديد وإطارات </a:t>
            </a:r>
            <a:endParaRPr lang="ar-EG" sz="17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1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السيارات </a:t>
            </a:r>
            <a:r>
              <a:rPr lang="ar-EG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17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3- طمي أو دفن المخلفات </a:t>
            </a:r>
            <a:r>
              <a:rPr lang="ar-EG" sz="1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ar-EG" sz="17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وهي طريقة يتم بواسطتها التخلص من النفايات الصلبة ، بصورة تقلل من الأخطار البيئية </a:t>
            </a:r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للمخلفات  .</a:t>
            </a:r>
            <a:endParaRPr lang="ar-EG" sz="19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ar-EG" sz="19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EG" sz="19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الحرق : وهو أكثر الطرائق تكلفة وتحتاج إلي عمالة ماهرة للتشغيل أو الصيانة وتتميز طريقة الحرق بأنها تمكن من التخلص من المخلفات بصورة تامة وفي زمن قليل </a:t>
            </a:r>
            <a:r>
              <a:rPr lang="ar-EG" sz="19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ar-EG" sz="19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r">
              <a:buClr>
                <a:srgbClr val="90C226"/>
              </a:buClr>
              <a:buNone/>
            </a:pPr>
            <a:endParaRPr lang="ar-EG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buClr>
                <a:srgbClr val="90C226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60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4700"/>
          </a:xfrm>
        </p:spPr>
        <p:txBody>
          <a:bodyPr/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رابعاً </a:t>
            </a:r>
            <a:r>
              <a:rPr lang="ar-EG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ar-E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حماية البيئة من الضوضاء ( التلوث السمعي 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إن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التقدم الصناعي وتعدد وسائل النقل سبب في زيادة مستوي الضوضاء ، وأصبح الهدوء مقتصراً علي أماكن قليلة ، وأصبح التدخل لخفض مستوي الضوضاء من الأمور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الضرورية .</a:t>
            </a: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ar-EG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3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ومن </a:t>
            </a:r>
            <a:r>
              <a:rPr lang="ar-EG" sz="23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أهم الإجراءات المساعدة علي خفض الضوضاء هي التالية </a:t>
            </a:r>
            <a:r>
              <a:rPr lang="ar-EG" sz="23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300" b="1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 إصدار التشريعات التي تحدد معايير الضوضاء التي يجب عدم تجاوزها .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 مراعاة أن تكون المناطق السكنية بعيدة عن الطرق ذات الكثافة المرورية العالية مسافة تتراوح ما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بين</a:t>
            </a: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25 – 30 م ،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كما يجب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أن يفصل بينها وبين الطرق مصدات من الأشجار الكثيفة والعالية . </a:t>
            </a:r>
            <a:endParaRPr lang="ar-EG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ar-EG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- يجب </a:t>
            </a:r>
            <a:r>
              <a:rPr lang="ar-EG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أن تكون الكليات والمدارس والمستشفيات ودور الحضانة بعيدة عن مصادر الضوضاء وخاصة الطرق السريعة المزدحمة بوسائل النقل </a:t>
            </a:r>
            <a:endParaRPr lang="ar-EG" sz="20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        وخطوط سكك </a:t>
            </a:r>
            <a:r>
              <a:rPr lang="ar-EG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الحديد مسافة لا تقل عن 500 </a:t>
            </a:r>
            <a:r>
              <a:rPr lang="ar-EG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م .</a:t>
            </a:r>
            <a:r>
              <a:rPr lang="ar-EG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4- نشر الوعي ، عن طريق وسائل الإعلام والمناهج الدراسية ، عن الضوضاء وأخطارها علي الصحة العامة </a:t>
            </a:r>
            <a:endParaRPr lang="ar-EG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وصحة الأطفال ونموهم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الجسمي والذهني . 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5- إبعاد المطارات عن المدن والمناطق المزدحمة بالسكان مسافة لا تقل عن 25 - 30 كم ، ومراعاة عدم </a:t>
            </a:r>
            <a:endParaRPr lang="ar-EG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مرور  الطائرات فوق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المدن والمناطق المكدسة بالسكان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ar-EG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6</a:t>
            </a:r>
            <a:r>
              <a:rPr lang="ar-EG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EG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إصدار التشريعات اللازمة وتطبيقها وبشكل حازم لمنع استعمال المنبهات المزعجة للسيارات ، مراقبة محركاتها وإيقاف وسيلة الانتقال </a:t>
            </a:r>
            <a:endParaRPr lang="ar-EG" sz="20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        المصدرة  للأصوات </a:t>
            </a:r>
            <a:r>
              <a:rPr lang="ar-EG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المزعجة </a:t>
            </a:r>
            <a:r>
              <a:rPr lang="ar-EG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7-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منع استعمال مكبرات الصوت وأجهزة التسجيل في شوارع المدينة أو المقاهي والمحلات العامة ، ووضع </a:t>
            </a:r>
            <a:endParaRPr lang="ar-EG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القوانين التي تحد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من رفع ، أصوات أجهزة التسجيل والتلفزيون والراديو التي يمكن أن تزعج الجوار وإجراء </a:t>
            </a:r>
            <a:endParaRPr lang="ar-EG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مراقبة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شديدة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علي الموسيقي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الصاخبة . 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68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3- حماية </a:t>
            </a:r>
            <a:r>
              <a:rPr lang="ar-EG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البيئة من استنزاف الموارد الطبيعية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 fontScale="92500" lnSpcReduction="10000"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من المشكلات البيئية في مجتمعنا المصري مشكلة استنزاف الموارد الطبيعية التي يعيش عليها الإنسان وتحقق له مستوي مناسب من الحياة </a:t>
            </a: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EG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ونتج </a:t>
            </a:r>
            <a:r>
              <a:rPr lang="ar-EG" dirty="0">
                <a:ea typeface="Times New Roman" panose="02020603050405020304" pitchFamily="18" charset="0"/>
                <a:cs typeface="Times New Roman" panose="02020603050405020304" pitchFamily="18" charset="0"/>
              </a:rPr>
              <a:t>من هذه المشكلة مشكلات بيئية عديدة </a:t>
            </a:r>
            <a:r>
              <a:rPr lang="ar-E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لذلك </a:t>
            </a: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يجب اتخاذ جميع الإجراءات اللازمة لحماية البيئة من مشكلة استنزاف الموارد الطبيعية والمشكلات المرتبطة بها ، </a:t>
            </a:r>
            <a:r>
              <a:rPr lang="ar-EG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ولعل أهم الإجراءات هي التالية </a:t>
            </a: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 انخفاض معدلات الزيادة السكانية في مصر .</a:t>
            </a:r>
            <a:endParaRPr lang="en-US" sz="1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 إنشاء عدد من المدن الجديدة في الأراضي الصحراوية غير المزروعة </a:t>
            </a:r>
            <a:r>
              <a:rPr lang="ar-EG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3- إقامة المشروعات الصناعية في المدن الجديدة .</a:t>
            </a:r>
            <a:endParaRPr lang="en-US" sz="1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4- إصدار التشريعات التي تمنع البناء علي الأراضي الزراعية والتي تمنع تجريف التربة </a:t>
            </a:r>
            <a:r>
              <a:rPr lang="ar-EG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الزراعية </a:t>
            </a:r>
            <a:r>
              <a:rPr lang="ar-EG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1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5- تجنب الزراعة وحيدة المحصول لسنوات متتالية لتجنب إنهاك التربة.  </a:t>
            </a:r>
            <a:endParaRPr lang="en-US" sz="1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6- ترشيد الاستخدام الشخصي للمياه العذبة .</a:t>
            </a:r>
            <a:endParaRPr lang="en-US" sz="1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7 - استخدام الري بالرش والتنقيط بدلاً من الري بالغمر .</a:t>
            </a:r>
            <a:endParaRPr lang="en-US" sz="1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8- ترشيد استخدام الأسمدة والمبيدات الكيميائية .  </a:t>
            </a:r>
            <a:endParaRPr lang="en-US" sz="1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9- تجنب قطع الأشجار الجائر والرعي الجائر </a:t>
            </a:r>
            <a:r>
              <a:rPr lang="ar-EG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والصيد الجائر .</a:t>
            </a:r>
            <a:endParaRPr lang="en-US" sz="1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10- زراعة أشجار جديدة بدلاً من الأشجار التي يتم قطعها </a:t>
            </a:r>
            <a:r>
              <a:rPr lang="ar-EG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11- </a:t>
            </a:r>
            <a:r>
              <a:rPr lang="ar-EG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ترشيد استخدام المعادن واستخدام البلاستيك بدلاً من المعادن في بعض الصناعات .</a:t>
            </a:r>
            <a:endParaRPr lang="en-US" sz="1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12- </a:t>
            </a:r>
            <a:r>
              <a:rPr lang="ar-EG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ترشيد استخدام الوقود الحفري (البترول والفحم والغاز الطبيعي ) </a:t>
            </a:r>
            <a:r>
              <a:rPr lang="ar-EG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ar-EG" sz="17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7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13- </a:t>
            </a:r>
            <a:r>
              <a:rPr lang="ar-EG" sz="17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استخدام الطاقة الشمسية والطاقة النووية بدلاً من الوقود </a:t>
            </a:r>
            <a:r>
              <a:rPr lang="ar-EG" sz="17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الحفري .</a:t>
            </a:r>
            <a:endParaRPr lang="ar-EG" sz="17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17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14- </a:t>
            </a:r>
            <a:r>
              <a:rPr lang="ar-EG" sz="17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إعادة استخدام </a:t>
            </a:r>
            <a:r>
              <a:rPr lang="ar-EG" sz="17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الموارد . </a:t>
            </a:r>
            <a:r>
              <a:rPr lang="ar-EG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EG" sz="1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15</a:t>
            </a:r>
            <a:r>
              <a:rPr lang="ar-EG" sz="17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EG" sz="17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المحافظة علي المحميات </a:t>
            </a:r>
            <a:r>
              <a:rPr lang="ar-EG" sz="17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الطبيعية ..</a:t>
            </a:r>
            <a:endParaRPr lang="en-US" sz="17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6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300"/>
          </a:xfrm>
        </p:spPr>
        <p:txBody>
          <a:bodyPr/>
          <a:lstStyle/>
          <a:p>
            <a:pPr algn="ctr"/>
            <a:r>
              <a:rPr lang="ar-EG" dirty="0">
                <a:ea typeface="Times New Roman" panose="02020603050405020304" pitchFamily="18" charset="0"/>
                <a:cs typeface="Times New Roman" panose="02020603050405020304" pitchFamily="18" charset="0"/>
              </a:rPr>
              <a:t>المحميات الطبيعية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44034" y="1358900"/>
            <a:ext cx="8596668" cy="4679288"/>
          </a:xfrm>
        </p:spPr>
        <p:txBody>
          <a:bodyPr/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المحمية </a:t>
            </a: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الطبيعية هي مساحة من الأرض أو المياه الساحلية أو الداخلية تضم كائنات حية أو ظواهر طبيعية ذات قيمة سياحية أو جمالية أو علمية أو ثقافية 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وتعتبر </a:t>
            </a: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المحميات الطبيعية في مصر ثروة </a:t>
            </a: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سياحية </a:t>
            </a: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علمية ثقافية ، سكانها الحيوانات </a:t>
            </a:r>
            <a:endParaRPr lang="ar-E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والطيور </a:t>
            </a: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والأسماك والنباتات والأشجار والأحجار النادرة وأيضا</a:t>
            </a:r>
            <a:r>
              <a:rPr lang="ar-EG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الشعب المرجانية . </a:t>
            </a:r>
            <a:endParaRPr lang="ar-E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وفيما </a:t>
            </a: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يلي أسماء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بعض المحميات الطبيعية في مصر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ar-EG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محمية الزرانيق بمحافظة شمال سيناء </a:t>
            </a:r>
            <a:r>
              <a:rPr lang="ar-EG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/>
          </a:p>
        </p:txBody>
      </p:sp>
      <p:pic>
        <p:nvPicPr>
          <p:cNvPr id="1027" name="Picture 3" descr="download (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068" y="3441700"/>
            <a:ext cx="5857432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37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pPr algn="ctr"/>
            <a:r>
              <a:rPr lang="ar-EG" dirty="0" smtClean="0"/>
              <a:t>تابع للمحميات الطبيعية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92754" y="1270001"/>
            <a:ext cx="8596668" cy="4580862"/>
          </a:xfrm>
        </p:spPr>
        <p:txBody>
          <a:bodyPr>
            <a:normAutofit/>
          </a:bodyPr>
          <a:lstStyle/>
          <a:p>
            <a:pPr marL="11430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ar-E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2-  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محمية رأس محمد في جنوب سيناء </a:t>
            </a:r>
            <a:r>
              <a:rPr lang="ar-E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ar-E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ar-EG" dirty="0" smtClean="0"/>
          </a:p>
          <a:p>
            <a:pPr algn="r"/>
            <a:endParaRPr lang="ar-EG" dirty="0"/>
          </a:p>
          <a:p>
            <a:pPr algn="r"/>
            <a:endParaRPr lang="ar-EG" dirty="0" smtClean="0"/>
          </a:p>
          <a:p>
            <a:pPr algn="r"/>
            <a:endParaRPr lang="ar-EG" dirty="0"/>
          </a:p>
        </p:txBody>
      </p:sp>
      <p:pic>
        <p:nvPicPr>
          <p:cNvPr id="2050" name="Picture 2" descr="images (2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2163763"/>
            <a:ext cx="65786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4818572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1714</TotalTime>
  <Words>2001</Words>
  <Application>Microsoft Office PowerPoint</Application>
  <PresentationFormat>مخصص</PresentationFormat>
  <Paragraphs>220</Paragraphs>
  <Slides>24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واجهة</vt:lpstr>
      <vt:lpstr>محاضرة في حماية البيئة  إعداد : د. عوطف حسان عبد الحميد</vt:lpstr>
      <vt:lpstr>1- حماية البيئة من المشكلة السكانية </vt:lpstr>
      <vt:lpstr>2- حماية البيئة من التلوث </vt:lpstr>
      <vt:lpstr>ثانياً : حماية الماء من التلوث </vt:lpstr>
      <vt:lpstr> ثالثاً : حماية البيئة من التلوث بالنفايات  والمخلفات الصلبة </vt:lpstr>
      <vt:lpstr> رابعاً : حماية البيئة من الضوضاء ( التلوث السمعي )</vt:lpstr>
      <vt:lpstr>3- حماية البيئة من استنزاف الموارد الطبيعية </vt:lpstr>
      <vt:lpstr>المحميات الطبيعية </vt:lpstr>
      <vt:lpstr>تابع للمحميات الطبيعية </vt:lpstr>
      <vt:lpstr>تابع للمحميات الطبيعية </vt:lpstr>
      <vt:lpstr>تابع للمحميات الطبيعية </vt:lpstr>
      <vt:lpstr>تابع للمحميات الطبيعية </vt:lpstr>
      <vt:lpstr>تابع للمحميات الطبيعية </vt:lpstr>
      <vt:lpstr>تابع للمحميات الطبيعية</vt:lpstr>
      <vt:lpstr>تابع للمحميات الطبيعية</vt:lpstr>
      <vt:lpstr>تابع للمحميات الطبيعية </vt:lpstr>
      <vt:lpstr>تابع للمحميات الطبيعية</vt:lpstr>
      <vt:lpstr> 4- حماية البيئة من التصحر</vt:lpstr>
      <vt:lpstr> 5- دور الحكومة المصرية في حماية البيئة </vt:lpstr>
      <vt:lpstr> 6- دور الأسرة في حماية البيئة </vt:lpstr>
      <vt:lpstr>    7- دور رياض الأطفال في حماية البيئة</vt:lpstr>
      <vt:lpstr> 8- دور المدرسة في حماية البيئة </vt:lpstr>
      <vt:lpstr> 9- دور الجامعة في حماية البيئة  </vt:lpstr>
      <vt:lpstr> *أسئلة للتقويم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حماية البيئة</dc:title>
  <dc:creator>Windows User</dc:creator>
  <cp:lastModifiedBy>click</cp:lastModifiedBy>
  <cp:revision>58</cp:revision>
  <dcterms:created xsi:type="dcterms:W3CDTF">2021-01-31T18:09:15Z</dcterms:created>
  <dcterms:modified xsi:type="dcterms:W3CDTF">2021-05-08T18:47:38Z</dcterms:modified>
</cp:coreProperties>
</file>